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17"/>
  </p:notesMasterIdLst>
  <p:handoutMasterIdLst>
    <p:handoutMasterId r:id="rId18"/>
  </p:handoutMasterIdLst>
  <p:sldIdLst>
    <p:sldId id="268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6" autoAdjust="0"/>
    <p:restoredTop sz="78275" autoAdjust="0"/>
  </p:normalViewPr>
  <p:slideViewPr>
    <p:cSldViewPr snapToObjects="1">
      <p:cViewPr varScale="1">
        <p:scale>
          <a:sx n="91" d="100"/>
          <a:sy n="91" d="100"/>
        </p:scale>
        <p:origin x="832" y="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11.03.2018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11.03.2018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Erklären wieso wichtig </a:t>
            </a:r>
            <a:r>
              <a:rPr lang="de-CH" dirty="0">
                <a:sym typeface="Wingdings" panose="05000000000000000000" pitchFamily="2" charset="2"/>
              </a:rPr>
              <a:t>z.B. Lagerroboter in modernem Lagerhaus</a:t>
            </a:r>
          </a:p>
          <a:p>
            <a:r>
              <a:rPr lang="de-CH" dirty="0">
                <a:sym typeface="Wingdings" panose="05000000000000000000" pitchFamily="2" charset="2"/>
              </a:rPr>
              <a:t>Auto im </a:t>
            </a:r>
            <a:r>
              <a:rPr lang="de-CH" dirty="0" err="1">
                <a:sym typeface="Wingdings" panose="05000000000000000000" pitchFamily="2" charset="2"/>
              </a:rPr>
              <a:t>Stadverkehr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Einsparungen an Sensoren  Platz und Kosten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Für</a:t>
            </a:r>
            <a:r>
              <a:rPr lang="en-GB" dirty="0"/>
              <a:t> A3C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Erklärung</a:t>
            </a:r>
            <a:r>
              <a:rPr lang="en-GB" dirty="0"/>
              <a:t> auf </a:t>
            </a:r>
            <a:r>
              <a:rPr lang="en-GB" dirty="0" err="1"/>
              <a:t>dem</a:t>
            </a:r>
            <a:r>
              <a:rPr lang="en-GB" dirty="0"/>
              <a:t> Link!</a:t>
            </a:r>
          </a:p>
          <a:p>
            <a:endParaRPr lang="en-GB" dirty="0"/>
          </a:p>
          <a:p>
            <a:r>
              <a:rPr lang="en-GB" dirty="0" err="1"/>
              <a:t>Erklärung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PPO </a:t>
            </a:r>
            <a:r>
              <a:rPr lang="en-GB" dirty="0" err="1"/>
              <a:t>dürfte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viel</a:t>
            </a:r>
            <a:r>
              <a:rPr lang="en-GB" dirty="0"/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8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74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Lausige Backup 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1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mage-sensors-world.blogspot.ch/2018/01/gm-self-driving-car-has-5-lidars-and-16.html" TargetMode="External"/><Relationship Id="rId5" Type="http://schemas.openxmlformats.org/officeDocument/2006/relationships/hyperlink" Target="http://scet.berkeley.edu/cities-autonomous-vehicles/" TargetMode="External"/><Relationship Id="rId4" Type="http://schemas.openxmlformats.org/officeDocument/2006/relationships/hyperlink" Target="http://urbanizehub.com/wp-content/uploads/2017/10/kiva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medium.com/emergent-future/simple-reinforcement-learning-with-tensorflow-part-8-asynchronous-actor-critic-agents-a3c-c88f72a5e9f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Project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  <a:p>
            <a:pPr algn="ctr"/>
            <a:r>
              <a:rPr lang="de-CH" dirty="0"/>
              <a:t>Supervisor: Nikolay </a:t>
            </a:r>
            <a:r>
              <a:rPr lang="de-CH" dirty="0" err="1"/>
              <a:t>Savinov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dirty="0"/>
              <a:t>Navigation </a:t>
            </a:r>
            <a:r>
              <a:rPr lang="de-CH" dirty="0" err="1"/>
              <a:t>by</a:t>
            </a:r>
            <a:r>
              <a:rPr lang="de-CH" dirty="0"/>
              <a:t> Reinforcement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11204A-7DDC-4D32-87BC-0B54AD61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2654" r="2360" b="2372"/>
          <a:stretch/>
        </p:blipFill>
        <p:spPr>
          <a:xfrm>
            <a:off x="8144822" y="3747115"/>
            <a:ext cx="3600000" cy="224349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In Industry 4.0 and in the car of the future navigation is crucial</a:t>
            </a:r>
          </a:p>
          <a:p>
            <a:r>
              <a:rPr lang="en-GB" dirty="0"/>
              <a:t>Vision based navigation by reinforcement learning allows to use relay on cameras instead of expensive large and heavy high-tech gear.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Gian-Andrea Heinrich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734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hlinkClick r:id="rId4"/>
              </a:rPr>
              <a:t>http://urbanizehub.com/wp-content/uploads/2017/10/kiva.jpg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5"/>
              </a:rPr>
              <a:t>http://scet.berkeley.edu/cities-autonomous-vehicles/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6"/>
              </a:rPr>
              <a:t>http://image-sensors-world.blogspot.ch/2018/01/gm-self-driving-car-has-5-lidars-and-16.html</a:t>
            </a:r>
            <a:r>
              <a:rPr lang="de-CH" sz="12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DF303F-4598-4394-A2C4-54250FDF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822" y="1402360"/>
            <a:ext cx="3600000" cy="20266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D8711B7-B290-4E46-8D78-42DDE963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79" y="3746183"/>
            <a:ext cx="6286535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BB258A-7B90-4B62-95BD-7DA219C7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5770563" cy="4210046"/>
          </a:xfrm>
        </p:spPr>
        <p:txBody>
          <a:bodyPr/>
          <a:lstStyle/>
          <a:p>
            <a:r>
              <a:rPr lang="en-GB" dirty="0"/>
              <a:t>Navigating in </a:t>
            </a:r>
            <a:r>
              <a:rPr lang="en-GB" dirty="0" err="1"/>
              <a:t>Vizdoom</a:t>
            </a:r>
            <a:r>
              <a:rPr lang="en-GB" dirty="0"/>
              <a:t> mazes just by “watching” a video from this maze</a:t>
            </a:r>
          </a:p>
          <a:p>
            <a:r>
              <a:rPr lang="en-GB" dirty="0"/>
              <a:t>Only 5 minute of footage needed</a:t>
            </a:r>
          </a:p>
          <a:p>
            <a:r>
              <a:rPr lang="en-GB" dirty="0"/>
              <a:t>Non-metric approach </a:t>
            </a:r>
            <a:r>
              <a:rPr lang="en-GB" dirty="0">
                <a:sym typeface="Wingdings" panose="05000000000000000000" pitchFamily="2" charset="2"/>
              </a:rPr>
              <a:t> comparable to animals [2]</a:t>
            </a:r>
          </a:p>
          <a:p>
            <a:r>
              <a:rPr lang="en-GB" dirty="0"/>
              <a:t>Deep network retrieves nodes from the observations</a:t>
            </a:r>
          </a:p>
          <a:p>
            <a:r>
              <a:rPr lang="en-GB" dirty="0"/>
              <a:t>Up to three times higher success rate than representative state of the art baselines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3F8233-37FA-4EC7-939D-C7E24418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055217-0AF8-47C6-A316-5482EA0C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BDEE80-5E69-4B30-9308-EC8B919D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77C8F1-D7C8-45D8-B4DB-45A6407B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Semi-</a:t>
            </a:r>
            <a:r>
              <a:rPr lang="de-CH" dirty="0" err="1"/>
              <a:t>Parametric</a:t>
            </a:r>
            <a:r>
              <a:rPr lang="de-CH" dirty="0"/>
              <a:t> </a:t>
            </a:r>
            <a:r>
              <a:rPr lang="de-CH" dirty="0" err="1"/>
              <a:t>Topological</a:t>
            </a:r>
            <a:r>
              <a:rPr lang="de-CH" dirty="0"/>
              <a:t> Memory Approach </a:t>
            </a:r>
            <a:r>
              <a:rPr lang="de-CH" dirty="0" err="1"/>
              <a:t>for</a:t>
            </a:r>
            <a:r>
              <a:rPr lang="de-CH" dirty="0"/>
              <a:t> Navigation [1]</a:t>
            </a:r>
            <a:br>
              <a:rPr lang="de-CH" dirty="0"/>
            </a:br>
            <a:r>
              <a:rPr lang="de-CH" sz="2000" b="0" dirty="0"/>
              <a:t>Nikolay </a:t>
            </a:r>
            <a:r>
              <a:rPr lang="de-CH" sz="2000" b="0" dirty="0" err="1"/>
              <a:t>Savinov</a:t>
            </a:r>
            <a:r>
              <a:rPr lang="de-CH" sz="2000" b="0" dirty="0"/>
              <a:t>, Alexey </a:t>
            </a:r>
            <a:r>
              <a:rPr lang="de-CH" sz="2000" b="0" dirty="0" err="1"/>
              <a:t>Dosovitskiy</a:t>
            </a:r>
            <a:r>
              <a:rPr lang="de-CH" sz="2000" b="0" dirty="0"/>
              <a:t>, Vladlen </a:t>
            </a:r>
            <a:r>
              <a:rPr lang="de-CH" sz="2000" b="0" dirty="0" err="1"/>
              <a:t>Koltun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9A0295-9452-46CA-998D-1FA9B6D6E414}"/>
              </a:ext>
            </a:extLst>
          </p:cNvPr>
          <p:cNvSpPr txBox="1"/>
          <p:nvPr/>
        </p:nvSpPr>
        <p:spPr>
          <a:xfrm>
            <a:off x="320895" y="6169282"/>
            <a:ext cx="87735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[1] </a:t>
            </a:r>
            <a:r>
              <a:rPr lang="de-CH" sz="1200" dirty="0" err="1"/>
              <a:t>Savinov</a:t>
            </a:r>
            <a:r>
              <a:rPr lang="de-CH" sz="1200" dirty="0"/>
              <a:t>, N., </a:t>
            </a:r>
            <a:r>
              <a:rPr lang="de-CH" sz="1200" dirty="0" err="1"/>
              <a:t>Dosovitskiy</a:t>
            </a:r>
            <a:r>
              <a:rPr lang="de-CH" sz="1200" dirty="0"/>
              <a:t>, A., and </a:t>
            </a:r>
            <a:r>
              <a:rPr lang="de-CH" sz="1200" dirty="0" err="1"/>
              <a:t>Koltung</a:t>
            </a:r>
            <a:r>
              <a:rPr lang="de-CH" sz="1200" dirty="0"/>
              <a:t>, V.: ‘Semi-</a:t>
            </a:r>
            <a:r>
              <a:rPr lang="de-CH" sz="1200" dirty="0" err="1"/>
              <a:t>Parametric</a:t>
            </a:r>
            <a:r>
              <a:rPr lang="de-CH" sz="1200" dirty="0"/>
              <a:t> </a:t>
            </a:r>
            <a:r>
              <a:rPr lang="de-CH" sz="1200" dirty="0" err="1"/>
              <a:t>Topological</a:t>
            </a:r>
            <a:r>
              <a:rPr lang="de-CH" sz="1200" dirty="0"/>
              <a:t> Memory </a:t>
            </a:r>
            <a:r>
              <a:rPr lang="de-CH" sz="1200" dirty="0" err="1"/>
              <a:t>for</a:t>
            </a:r>
            <a:r>
              <a:rPr lang="de-CH" sz="1200" dirty="0"/>
              <a:t> Navigation’, ICLR 2018</a:t>
            </a:r>
          </a:p>
          <a:p>
            <a:r>
              <a:rPr lang="de-CH" sz="1200" dirty="0"/>
              <a:t>[2] Foo, P., Warren, W.H., </a:t>
            </a:r>
            <a:r>
              <a:rPr lang="de-CH" sz="1200" dirty="0" err="1"/>
              <a:t>Duchon</a:t>
            </a:r>
            <a:r>
              <a:rPr lang="de-CH" sz="1200" dirty="0"/>
              <a:t>, A., and </a:t>
            </a:r>
            <a:r>
              <a:rPr lang="de-CH" sz="1200" dirty="0" err="1"/>
              <a:t>Tarr</a:t>
            </a:r>
            <a:r>
              <a:rPr lang="de-CH" sz="1200" dirty="0"/>
              <a:t>, M.J.: ‘Do </a:t>
            </a:r>
            <a:r>
              <a:rPr lang="de-CH" sz="1200" dirty="0" err="1"/>
              <a:t>humans</a:t>
            </a:r>
            <a:r>
              <a:rPr lang="de-CH" sz="1200" dirty="0"/>
              <a:t> </a:t>
            </a:r>
            <a:r>
              <a:rPr lang="de-CH" sz="1200" dirty="0" err="1"/>
              <a:t>integrate</a:t>
            </a:r>
            <a:r>
              <a:rPr lang="de-CH" sz="1200" dirty="0"/>
              <a:t> </a:t>
            </a:r>
            <a:r>
              <a:rPr lang="de-CH" sz="1200" dirty="0" err="1"/>
              <a:t>routes</a:t>
            </a:r>
            <a:r>
              <a:rPr lang="de-CH" sz="1200" dirty="0"/>
              <a:t> </a:t>
            </a:r>
            <a:r>
              <a:rPr lang="de-CH" sz="1200" dirty="0" err="1"/>
              <a:t>into</a:t>
            </a:r>
            <a:r>
              <a:rPr lang="de-CH" sz="1200" dirty="0"/>
              <a:t> a </a:t>
            </a:r>
            <a:r>
              <a:rPr lang="de-CH" sz="1200" dirty="0" err="1"/>
              <a:t>cognitive</a:t>
            </a:r>
            <a:r>
              <a:rPr lang="de-CH" sz="1200" dirty="0"/>
              <a:t> </a:t>
            </a:r>
            <a:r>
              <a:rPr lang="de-CH" sz="1200" dirty="0" err="1"/>
              <a:t>map</a:t>
            </a:r>
            <a:r>
              <a:rPr lang="de-CH" sz="1200" dirty="0"/>
              <a:t>? </a:t>
            </a:r>
          </a:p>
          <a:p>
            <a:r>
              <a:rPr lang="de-CH" sz="1200" dirty="0"/>
              <a:t>     </a:t>
            </a:r>
            <a:r>
              <a:rPr lang="de-CH" sz="1200" dirty="0" err="1"/>
              <a:t>Map</a:t>
            </a:r>
            <a:r>
              <a:rPr lang="de-CH" sz="1200" dirty="0"/>
              <a:t>- versus landmark-</a:t>
            </a:r>
            <a:r>
              <a:rPr lang="de-CH" sz="1200" dirty="0" err="1"/>
              <a:t>based</a:t>
            </a:r>
            <a:r>
              <a:rPr lang="de-CH" sz="1200" dirty="0"/>
              <a:t> </a:t>
            </a:r>
            <a:r>
              <a:rPr lang="de-CH" sz="1200" dirty="0" err="1"/>
              <a:t>navigation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novel</a:t>
            </a:r>
            <a:r>
              <a:rPr lang="de-CH" sz="1200" dirty="0"/>
              <a:t> </a:t>
            </a:r>
            <a:r>
              <a:rPr lang="de-CH" sz="1200" dirty="0" err="1"/>
              <a:t>shortcuts</a:t>
            </a:r>
            <a:r>
              <a:rPr lang="de-CH" sz="1200" dirty="0"/>
              <a:t>’, J. </a:t>
            </a:r>
            <a:r>
              <a:rPr lang="de-CH" sz="1200" dirty="0" err="1"/>
              <a:t>Exp</a:t>
            </a:r>
            <a:r>
              <a:rPr lang="de-CH" sz="1200" dirty="0"/>
              <a:t>. </a:t>
            </a:r>
            <a:r>
              <a:rPr lang="de-CH" sz="1200" dirty="0" err="1"/>
              <a:t>Psychol</a:t>
            </a:r>
            <a:r>
              <a:rPr lang="de-CH" sz="1200" dirty="0"/>
              <a:t>.-</a:t>
            </a:r>
            <a:r>
              <a:rPr lang="de-CH" sz="1200" dirty="0" err="1"/>
              <a:t>Learn</a:t>
            </a:r>
            <a:r>
              <a:rPr lang="de-CH" sz="1200" dirty="0"/>
              <a:t>. Mem. </a:t>
            </a:r>
            <a:r>
              <a:rPr lang="de-CH" sz="1200" dirty="0" err="1"/>
              <a:t>Cogn</a:t>
            </a:r>
            <a:r>
              <a:rPr lang="de-CH" sz="1200" dirty="0"/>
              <a:t>., 2005, 31, (2), pp. 195-215</a:t>
            </a:r>
          </a:p>
          <a:p>
            <a:endParaRPr lang="de-CH" sz="1200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A1A54F-61E4-456A-9893-7487A2E2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2058886"/>
            <a:ext cx="5400000" cy="11908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330237-8CBC-4562-8EB7-2EDCF9B4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5" y="4129087"/>
            <a:ext cx="5400000" cy="989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E31F09F-FAA8-40BE-9A96-5DC6168E51A8}"/>
              </a:ext>
            </a:extLst>
          </p:cNvPr>
          <p:cNvSpPr txBox="1"/>
          <p:nvPr/>
        </p:nvSpPr>
        <p:spPr>
          <a:xfrm>
            <a:off x="6100428" y="3238946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Scheme of the functioning principle of SPTM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200F5E-CD61-4943-BF0D-7FF05F7F55C0}"/>
              </a:ext>
            </a:extLst>
          </p:cNvPr>
          <p:cNvSpPr txBox="1"/>
          <p:nvPr/>
        </p:nvSpPr>
        <p:spPr>
          <a:xfrm>
            <a:off x="6100428" y="5159414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 Principle shown in the working </a:t>
            </a:r>
            <a:r>
              <a:rPr lang="en-GB" sz="1600" i="1" dirty="0" err="1"/>
              <a:t>sourroundings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6987599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DF4EEA3-477D-4C1C-9D40-0A125A72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2" y="1434652"/>
            <a:ext cx="3192488" cy="2808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Working into the topic</a:t>
            </a:r>
          </a:p>
          <a:p>
            <a:r>
              <a:rPr lang="en-GB" dirty="0"/>
              <a:t>Get a training/ testing environment running like described by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Evaluate and compare an agent with the A3C [2] algorithm to the SPTM approach and the base lines in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As crowning touch if there is any time left we will do the same with the PPO [3] algorithm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Task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E73629-66B0-443B-91A2-6B9677970A17}"/>
              </a:ext>
            </a:extLst>
          </p:cNvPr>
          <p:cNvSpPr txBox="1"/>
          <p:nvPr/>
        </p:nvSpPr>
        <p:spPr>
          <a:xfrm>
            <a:off x="320895" y="5880858"/>
            <a:ext cx="916629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/>
              <a:t>[1] </a:t>
            </a:r>
            <a:r>
              <a:rPr lang="de-CH" sz="1000" dirty="0" err="1"/>
              <a:t>Savinov</a:t>
            </a:r>
            <a:r>
              <a:rPr lang="de-CH" sz="1000" dirty="0"/>
              <a:t>, N., </a:t>
            </a:r>
            <a:r>
              <a:rPr lang="de-CH" sz="1000" dirty="0" err="1"/>
              <a:t>Dosovitskiy</a:t>
            </a:r>
            <a:r>
              <a:rPr lang="de-CH" sz="1000" dirty="0"/>
              <a:t>, A., and </a:t>
            </a:r>
            <a:r>
              <a:rPr lang="de-CH" sz="1000" dirty="0" err="1"/>
              <a:t>Koltung</a:t>
            </a:r>
            <a:r>
              <a:rPr lang="de-CH" sz="1000" dirty="0"/>
              <a:t>, V.: ‘Semi-</a:t>
            </a:r>
            <a:r>
              <a:rPr lang="de-CH" sz="1000" dirty="0" err="1"/>
              <a:t>Parametric</a:t>
            </a:r>
            <a:r>
              <a:rPr lang="de-CH" sz="1000" dirty="0"/>
              <a:t> </a:t>
            </a:r>
            <a:r>
              <a:rPr lang="de-CH" sz="1000" dirty="0" err="1"/>
              <a:t>Topological</a:t>
            </a:r>
            <a:r>
              <a:rPr lang="de-CH" sz="1000" dirty="0"/>
              <a:t> Memory </a:t>
            </a:r>
            <a:r>
              <a:rPr lang="de-CH" sz="1000" dirty="0" err="1"/>
              <a:t>for</a:t>
            </a:r>
            <a:r>
              <a:rPr lang="de-CH" sz="1000" dirty="0"/>
              <a:t> Navigation’, ICLR 2018</a:t>
            </a:r>
          </a:p>
          <a:p>
            <a:r>
              <a:rPr lang="de-CH" sz="1000" dirty="0"/>
              <a:t>[2] </a:t>
            </a:r>
            <a:r>
              <a:rPr lang="de-CH" sz="1000" dirty="0" err="1"/>
              <a:t>Mnih</a:t>
            </a:r>
            <a:r>
              <a:rPr lang="de-CH" sz="1000" dirty="0"/>
              <a:t>, V., </a:t>
            </a:r>
            <a:r>
              <a:rPr lang="de-CH" sz="1000" dirty="0" err="1"/>
              <a:t>Badia</a:t>
            </a:r>
            <a:r>
              <a:rPr lang="de-CH" sz="1000" dirty="0"/>
              <a:t>, A., Mirza, M., Graves, A., Harley, T., </a:t>
            </a:r>
            <a:r>
              <a:rPr lang="de-CH" sz="1000" dirty="0" err="1"/>
              <a:t>Lillicrap</a:t>
            </a:r>
            <a:r>
              <a:rPr lang="de-CH" sz="1000" dirty="0"/>
              <a:t>, T., </a:t>
            </a:r>
            <a:r>
              <a:rPr lang="de-CH" sz="1000" dirty="0" err="1"/>
              <a:t>Silver</a:t>
            </a:r>
            <a:r>
              <a:rPr lang="de-CH" sz="1000" dirty="0"/>
              <a:t>, D., and </a:t>
            </a:r>
            <a:r>
              <a:rPr lang="de-CH" sz="1000" dirty="0" err="1"/>
              <a:t>Kavukcuoglu</a:t>
            </a:r>
            <a:r>
              <a:rPr lang="de-CH" sz="1000" dirty="0"/>
              <a:t>, K.: ‘</a:t>
            </a:r>
            <a:r>
              <a:rPr lang="de-CH" sz="1000" dirty="0" err="1"/>
              <a:t>Asynchronous</a:t>
            </a:r>
            <a:r>
              <a:rPr lang="de-CH" sz="1000" dirty="0"/>
              <a:t> Methods</a:t>
            </a:r>
          </a:p>
          <a:p>
            <a:r>
              <a:rPr lang="de-CH" sz="1000" dirty="0"/>
              <a:t>     </a:t>
            </a:r>
            <a:r>
              <a:rPr lang="de-CH" sz="1000" dirty="0" err="1"/>
              <a:t>for</a:t>
            </a:r>
            <a:r>
              <a:rPr lang="de-CH" sz="1000" dirty="0"/>
              <a:t> Deep Reinforcement Learning’, 2016</a:t>
            </a:r>
          </a:p>
          <a:p>
            <a:r>
              <a:rPr lang="de-CH" sz="1000" dirty="0"/>
              <a:t>[3] Schulmann, J., Wolski, F., </a:t>
            </a:r>
            <a:r>
              <a:rPr lang="de-CH" sz="1000" dirty="0" err="1"/>
              <a:t>Dharivwal</a:t>
            </a:r>
            <a:r>
              <a:rPr lang="de-CH" sz="1000" dirty="0"/>
              <a:t>, P., Radford, A., and </a:t>
            </a:r>
            <a:r>
              <a:rPr lang="de-CH" sz="1000" dirty="0" err="1"/>
              <a:t>Klimov</a:t>
            </a:r>
            <a:r>
              <a:rPr lang="de-CH" sz="1000" dirty="0"/>
              <a:t>, O.: ‘Proximal Policy </a:t>
            </a:r>
            <a:r>
              <a:rPr lang="de-CH" sz="1000" dirty="0" err="1"/>
              <a:t>Optimization</a:t>
            </a:r>
            <a:r>
              <a:rPr lang="de-CH" sz="1000" dirty="0"/>
              <a:t> </a:t>
            </a:r>
            <a:r>
              <a:rPr lang="de-CH" sz="1000" dirty="0" err="1"/>
              <a:t>Algorithms</a:t>
            </a:r>
            <a:r>
              <a:rPr lang="de-CH" sz="1000" dirty="0"/>
              <a:t>’,</a:t>
            </a:r>
          </a:p>
          <a:p>
            <a:r>
              <a:rPr lang="de-CH" sz="1000" dirty="0"/>
              <a:t>     Corr, 2017, </a:t>
            </a:r>
            <a:r>
              <a:rPr lang="de-CH" sz="1000" dirty="0" err="1"/>
              <a:t>abs</a:t>
            </a:r>
            <a:r>
              <a:rPr lang="de-CH" sz="1000" dirty="0"/>
              <a:t>/1707.06347</a:t>
            </a:r>
          </a:p>
          <a:p>
            <a:r>
              <a:rPr lang="de-CH" sz="1000" dirty="0">
                <a:hlinkClick r:id="rId4"/>
              </a:rPr>
              <a:t>     https://medium.com/emergent-future/simple-reinforcement-learning-with-tensorflow-part-8-asynchronous-actor-critic-agents-a3c-c88f72a5e9f2</a:t>
            </a:r>
            <a:r>
              <a:rPr lang="de-CH" sz="10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D6B79B-6461-4E49-8567-E3FDA4C15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572" y="1242834"/>
            <a:ext cx="2958063" cy="28093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1711452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018C404-66AA-4A5C-87C8-29680B1E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3119" y="3429000"/>
            <a:ext cx="7504865" cy="276893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F75F0A-9558-4A14-B6E7-337A4DD5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B0FEF8-28D7-426D-95C8-D3D40300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847B2B-C6DF-4301-A000-F728F6BB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9AC981-872D-4174-8515-DF5753B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Packages and Timeline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FA6B2A6F-506F-4EC6-8857-7ABAC2F680B2}"/>
              </a:ext>
            </a:extLst>
          </p:cNvPr>
          <p:cNvSpPr txBox="1">
            <a:spLocks/>
          </p:cNvSpPr>
          <p:nvPr/>
        </p:nvSpPr>
        <p:spPr>
          <a:xfrm>
            <a:off x="356107" y="1340710"/>
            <a:ext cx="11505693" cy="2088290"/>
          </a:xfrm>
          <a:prstGeom prst="rect">
            <a:avLst/>
          </a:prstGeom>
        </p:spPr>
        <p:txBody>
          <a:bodyPr vert="horz" lIns="140400" tIns="0" rIns="144000" bIns="0" numCol="2" spcCol="72000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Division into two main tasks</a:t>
            </a:r>
          </a:p>
          <a:p>
            <a:r>
              <a:rPr lang="en-GB" dirty="0"/>
              <a:t>Infrastructure Group</a:t>
            </a:r>
          </a:p>
          <a:p>
            <a:pPr lvl="1"/>
            <a:r>
              <a:rPr lang="en-GB" dirty="0"/>
              <a:t>deployment of needed software on Leonhard</a:t>
            </a:r>
          </a:p>
          <a:p>
            <a:pPr lvl="1"/>
            <a:r>
              <a:rPr lang="en-GB" dirty="0"/>
              <a:t>Providing of support to the evaluation group</a:t>
            </a:r>
          </a:p>
          <a:p>
            <a:pPr lvl="1"/>
            <a:endParaRPr lang="en-GB" dirty="0"/>
          </a:p>
          <a:p>
            <a:r>
              <a:rPr lang="en-GB" dirty="0"/>
              <a:t>Evaluation Group</a:t>
            </a:r>
          </a:p>
          <a:p>
            <a:pPr lvl="1"/>
            <a:r>
              <a:rPr lang="en-GB" dirty="0"/>
              <a:t>Implement A3C for our needs</a:t>
            </a:r>
          </a:p>
          <a:p>
            <a:pPr lvl="1"/>
            <a:r>
              <a:rPr lang="en-GB" dirty="0"/>
              <a:t>Training:</a:t>
            </a:r>
          </a:p>
          <a:p>
            <a:pPr lvl="1"/>
            <a:r>
              <a:rPr lang="en-GB" dirty="0"/>
              <a:t>Validation:</a:t>
            </a:r>
          </a:p>
          <a:p>
            <a:pPr lvl="1"/>
            <a:r>
              <a:rPr lang="en-GB" dirty="0"/>
              <a:t>Testing</a:t>
            </a:r>
          </a:p>
          <a:p>
            <a:pPr lvl="1"/>
            <a:endParaRPr lang="en-GB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63BE71B-E0B0-496F-9167-FC15C8ABA59E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6108953" y="1340710"/>
            <a:ext cx="1" cy="1944270"/>
          </a:xfrm>
          <a:prstGeom prst="line">
            <a:avLst/>
          </a:prstGeom>
          <a:ln w="19050" cap="sq">
            <a:solidFill>
              <a:srgbClr val="1F407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418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BDCFAC-F5A3-49A3-9E59-7F5DD0F2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C9FA0E-C83A-4239-A842-987600F2C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71D12-E4B4-4E08-B952-82498C98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AEEEC47-9FA2-42F4-B9F5-145F8658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Back Up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1EC7307-BE51-48F6-90F9-CA7807B5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217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PPO</a:t>
            </a:r>
          </a:p>
          <a:p>
            <a:r>
              <a:rPr lang="en-GB" dirty="0"/>
              <a:t>Standard policy gradient methods have one gradient update per data sample</a:t>
            </a:r>
          </a:p>
          <a:p>
            <a:r>
              <a:rPr lang="en-GB" dirty="0"/>
              <a:t>PPO enables multiple epochs of minibatch updates</a:t>
            </a:r>
          </a:p>
          <a:p>
            <a:endParaRPr lang="en-GB" dirty="0"/>
          </a:p>
          <a:p>
            <a:r>
              <a:rPr lang="en-GB" dirty="0"/>
              <a:t>Results in better performance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11.03.2018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PPO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F6DA23E-FCE2-4894-B0F4-1E9258DB1C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165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669</Words>
  <Application>Microsoft Office PowerPoint</Application>
  <PresentationFormat>Benutzerdefiniert</PresentationFormat>
  <Paragraphs>85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Arial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Navigation by Reinforcement Learning</vt:lpstr>
      <vt:lpstr>Why is it Important</vt:lpstr>
      <vt:lpstr>Semi-Parametric Topological Memory Approach for Navigation [1] Nikolay Savinov, Alexey Dosovitskiy, Vladlen Koltun</vt:lpstr>
      <vt:lpstr>Our Task</vt:lpstr>
      <vt:lpstr>Work Packages and Timeline</vt:lpstr>
      <vt:lpstr>PowerPoint-Präsentation</vt:lpstr>
      <vt:lpstr>Back Up</vt:lpstr>
      <vt:lpstr>PPO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Gian-Andrea Heinrich</cp:lastModifiedBy>
  <cp:revision>153</cp:revision>
  <cp:lastPrinted>2013-06-08T11:22:51Z</cp:lastPrinted>
  <dcterms:created xsi:type="dcterms:W3CDTF">2013-05-24T16:23:39Z</dcterms:created>
  <dcterms:modified xsi:type="dcterms:W3CDTF">2018-03-11T14:20:29Z</dcterms:modified>
  <cp:category/>
</cp:coreProperties>
</file>